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743"/>
  </p:normalViewPr>
  <p:slideViewPr>
    <p:cSldViewPr>
      <p:cViewPr varScale="1">
        <p:scale>
          <a:sx n="127" d="100"/>
          <a:sy n="127" d="100"/>
        </p:scale>
        <p:origin x="208" y="176"/>
      </p:cViewPr>
      <p:guideLst>
        <p:guide orient="horz" pos="2160"/>
        <p:guide pos="2880"/>
        <p:guide orient="horz" pos="1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4EFB-A5B9-488D-9FA1-B04552FA3678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CC1F-4643-440A-B3F6-D0C95E7A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D4089F83-78EE-A74A-8D02-9C0669F8D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28E767B-BC5F-3A43-8F38-D9D89ED3A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144" y="332656"/>
            <a:ext cx="7772400" cy="1470025"/>
          </a:xfrm>
        </p:spPr>
        <p:txBody>
          <a:bodyPr/>
          <a:lstStyle/>
          <a:p>
            <a:r>
              <a:rPr lang="it-IT" dirty="0"/>
              <a:t>Radice quadrata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94344AA6-9E32-8F47-BD43-52B8C6003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86385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EC9415-CBFF-FE46-A44F-46268DC4C4C4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Uso delle tavole numeriche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2276872"/>
                <a:ext cx="4562758" cy="4081853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/>
                  <a:t>Il radicando si trova nella colonna </a:t>
                </a:r>
                <a:r>
                  <a:rPr lang="it-IT" b="1" i="1" dirty="0"/>
                  <a:t>n</a:t>
                </a:r>
                <a:r>
                  <a:rPr lang="it-IT" b="1" baseline="30000" dirty="0"/>
                  <a:t>2 </a:t>
                </a:r>
                <a:r>
                  <a:rPr lang="it-IT" b="1" dirty="0"/>
                  <a:t>(è un quadrato perfetto). </a:t>
                </a:r>
                <a:br>
                  <a:rPr lang="it-IT" b="1" dirty="0"/>
                </a:br>
                <a:r>
                  <a:rPr lang="it-IT" dirty="0"/>
                  <a:t>Troveremo la radice nella colonna </a:t>
                </a:r>
                <a:r>
                  <a:rPr lang="it-IT" i="1" dirty="0"/>
                  <a:t>n</a:t>
                </a:r>
                <a:r>
                  <a:rPr lang="it-IT" dirty="0"/>
                  <a:t>: </a:t>
                </a:r>
                <a:endParaRPr lang="it-IT" i="1" dirty="0">
                  <a:latin typeface="Cambria Math" panose="02040503050406030204" pitchFamily="18" charset="0"/>
                </a:endParaRPr>
              </a:p>
              <a:p>
                <a:r>
                  <a:rPr lang="it-IT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i="1" dirty="0"/>
                          <m:t>n</m:t>
                        </m:r>
                        <m:r>
                          <m:rPr>
                            <m:nor/>
                          </m:rPr>
                          <a:rPr lang="it-IT" baseline="30000" dirty="0"/>
                          <m:t>2</m:t>
                        </m:r>
                      </m:e>
                    </m:rad>
                  </m:oMath>
                </a14:m>
                <a:r>
                  <a:rPr lang="it-IT" dirty="0"/>
                  <a:t> = </a:t>
                </a:r>
                <a:r>
                  <a:rPr lang="it-IT" i="1" dirty="0"/>
                  <a:t>n</a:t>
                </a:r>
                <a:r>
                  <a:rPr lang="it-IT" dirty="0"/>
                  <a:t>.</a:t>
                </a:r>
              </a:p>
              <a:p>
                <a:r>
                  <a:rPr lang="it-IT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/>
                  <a:t>Il radicando non si trova nella colonna </a:t>
                </a:r>
                <a:r>
                  <a:rPr lang="it-IT" b="1" i="1" dirty="0"/>
                  <a:t>n</a:t>
                </a:r>
                <a:r>
                  <a:rPr lang="it-IT" b="1" baseline="30000" dirty="0"/>
                  <a:t>2 </a:t>
                </a:r>
                <a:r>
                  <a:rPr lang="it-IT" b="1" dirty="0"/>
                  <a:t>(non è un quadrato perfetto). </a:t>
                </a:r>
                <a:br>
                  <a:rPr lang="it-IT" b="1" dirty="0"/>
                </a:br>
                <a:r>
                  <a:rPr lang="it-IT" dirty="0"/>
                  <a:t>C</a:t>
                </a:r>
                <a:r>
                  <a:rPr lang="it-IT" dirty="0">
                    <a:effectLst/>
                  </a:rPr>
                  <a:t>alcoliamo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dirty="0"/>
                          <m:t>51 700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. Il numero non compare nella 2</a:t>
                </a:r>
                <a:r>
                  <a:rPr lang="it-IT" baseline="30000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 colonna. Cerchiamo, nella stessa colonna, i due numeri fra cui è compreso il radicando: </a:t>
                </a:r>
              </a:p>
              <a:p>
                <a:pPr lvl="1"/>
                <a:r>
                  <a:rPr lang="it-IT" dirty="0">
                    <a:effectLst/>
                  </a:rPr>
                  <a:t>51 529 &lt; 51 700 &lt; 51 984 </a:t>
                </a:r>
              </a:p>
              <a:p>
                <a:pPr marL="274638">
                  <a:buNone/>
                </a:pPr>
                <a:r>
                  <a:rPr lang="it-IT" dirty="0">
                    <a:effectLst/>
                  </a:rPr>
                  <a:t>estraendo la radice:</a:t>
                </a:r>
              </a:p>
              <a:p>
                <a:pPr lvl="1"/>
                <a:r>
                  <a:rPr lang="it-IT" dirty="0">
                    <a:effectLst/>
                  </a:rPr>
                  <a:t>227 (per difetto)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dirty="0"/>
                          <m:t>51 700</m:t>
                        </m:r>
                      </m:e>
                    </m:rad>
                    <m:r>
                      <a:rPr lang="it-IT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effectLst/>
                  </a:rPr>
                  <a:t>&lt; 228 (per eccesso)</a:t>
                </a: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2276872"/>
                <a:ext cx="4562758" cy="4081853"/>
              </a:xfrm>
              <a:blipFill>
                <a:blip r:embed="rId2"/>
                <a:stretch>
                  <a:fillRect l="-556" t="-311" r="-1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411EEFD7-BC08-8645-BE74-30A4CB1F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72" y="2328103"/>
            <a:ext cx="3800514" cy="12654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6414EB-7AB5-2942-9534-61EDFBFCD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742376"/>
            <a:ext cx="3808122" cy="12708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EB5311A-24DB-4243-B4E2-802FFD4D24D7}"/>
              </a:ext>
            </a:extLst>
          </p:cNvPr>
          <p:cNvSpPr/>
          <p:nvPr/>
        </p:nvSpPr>
        <p:spPr>
          <a:xfrm>
            <a:off x="457200" y="16020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RADICE QUADRATA DI UN NUMERO NATURALE COMPRESO TRA 1001 e 1000000</a:t>
            </a:r>
          </a:p>
          <a:p>
            <a:r>
              <a:rPr lang="it-IT" sz="1600" dirty="0"/>
              <a:t>In questo caso cerchiamo il radicando nella colonna </a:t>
            </a:r>
            <a:r>
              <a:rPr lang="it-IT" sz="1600" i="1" dirty="0"/>
              <a:t>n</a:t>
            </a:r>
            <a:r>
              <a:rPr lang="it-IT" sz="1600" baseline="30000" dirty="0"/>
              <a:t>2</a:t>
            </a:r>
            <a:r>
              <a:rPr lang="it-IT" sz="1600" dirty="0"/>
              <a:t> e possiamo incontrare due situazioni.</a:t>
            </a:r>
          </a:p>
        </p:txBody>
      </p:sp>
    </p:spTree>
    <p:extLst>
      <p:ext uri="{BB962C8B-B14F-4D97-AF65-F5344CB8AC3E}">
        <p14:creationId xmlns:p14="http://schemas.microsoft.com/office/powerpoint/2010/main" val="356570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Uso delle tavole numeriche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3B074-D4B5-4308-AD1B-77216FE1E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RADICE QUADRATA DI UN NUMERO DECIMALE FINITO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radice quadrata esatta di un numero decimale possiede un </a:t>
            </a:r>
            <a:r>
              <a:rPr lang="it-IT" b="1" dirty="0">
                <a:effectLst/>
              </a:rPr>
              <a:t>numero di cifre decimali</a:t>
            </a:r>
            <a:r>
              <a:rPr lang="it-IT" dirty="0">
                <a:effectLst/>
              </a:rPr>
              <a:t> che è uguale alla </a:t>
            </a:r>
            <a:r>
              <a:rPr lang="it-IT" b="1" dirty="0">
                <a:effectLst/>
              </a:rPr>
              <a:t>metà di quelle del radicando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Per calcolare la radice quadrata quando il </a:t>
            </a:r>
            <a:r>
              <a:rPr lang="it-IT" b="1" dirty="0">
                <a:effectLst/>
              </a:rPr>
              <a:t>radicando</a:t>
            </a:r>
            <a:r>
              <a:rPr lang="it-IT" dirty="0">
                <a:effectLst/>
              </a:rPr>
              <a:t> è espresso sotto forma di </a:t>
            </a:r>
            <a:r>
              <a:rPr lang="it-IT" b="1" dirty="0">
                <a:effectLst/>
              </a:rPr>
              <a:t>numero decimale </a:t>
            </a:r>
            <a:r>
              <a:rPr lang="it-IT" dirty="0">
                <a:effectLst/>
              </a:rPr>
              <a:t>dobbiamo: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pareggiare le cifre decimali in relazione all’approssimazione richiesta;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trasformare il numero in frazione decimale;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estrarre la radice quadrata del numeratore approssimata per difetto all’unità;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estrarre la radice quadrata del denominatore;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trasformare la frazione decimale così ottenuta in numero decimale.</a:t>
            </a:r>
            <a:endParaRPr lang="it-IT" dirty="0"/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674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Espressioni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3B074-D4B5-4308-AD1B-77216FE1E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RADICE QUADRATA DI UN’ESPRESSIONE NUMERICA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Per calcolare la radice quadrata di un’espressione numerica si risolve l’espressione applicando, dove possibile, le proprietà delle radici. Successivamente si calcola la radice quadrata del risultato ottenuto.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Il valore dell’espressione è un quadrato perfetto</a:t>
            </a:r>
            <a:r>
              <a:rPr lang="it-IT" dirty="0">
                <a:effectLst/>
              </a:rPr>
              <a:t>: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Il valore dell’espressione non è un quadrato perfetto</a:t>
            </a:r>
            <a:r>
              <a:rPr lang="it-IT" dirty="0"/>
              <a:t>.</a:t>
            </a:r>
            <a:r>
              <a:rPr lang="it-IT" dirty="0">
                <a:effectLst/>
              </a:rPr>
              <a:t> Risolta l’espressione, si estrae la radice quadrata del radicando ottenuto con l’approssimazione indicata:</a:t>
            </a:r>
          </a:p>
          <a:p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3DFE31-0382-E341-9581-925CF956B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85" b="67319"/>
          <a:stretch/>
        </p:blipFill>
        <p:spPr>
          <a:xfrm>
            <a:off x="971601" y="2780928"/>
            <a:ext cx="2840790" cy="5760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B2E09C-F6B9-BC40-A34A-6E50530A6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62"/>
          <a:stretch/>
        </p:blipFill>
        <p:spPr>
          <a:xfrm>
            <a:off x="967349" y="4725144"/>
            <a:ext cx="5980915" cy="13201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51982F-387A-7D41-BAEB-19FB4EFC9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6" t="32247" b="35507"/>
          <a:stretch/>
        </p:blipFill>
        <p:spPr>
          <a:xfrm>
            <a:off x="3793069" y="2772195"/>
            <a:ext cx="4304400" cy="568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F07AB85-BCCB-3841-B01D-79DEFCC07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76"/>
          <a:stretch/>
        </p:blipFill>
        <p:spPr>
          <a:xfrm>
            <a:off x="967349" y="3371137"/>
            <a:ext cx="4493875" cy="6332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0E20231-2DF6-C745-8F16-577EDC2CE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" t="66527" r="70738"/>
          <a:stretch/>
        </p:blipFill>
        <p:spPr>
          <a:xfrm>
            <a:off x="6948264" y="5454497"/>
            <a:ext cx="1528316" cy="7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5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Espressioni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3B074-D4B5-4308-AD1B-77216FE1E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ESPRESSIONI CONTENENTI OPERAZIONI DI ESTRAZIONE DI RADICE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in un’espressione vi sono operazioni di estrazione di radice, queste devono essere eseguite subito.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8BDD01-0B53-9F42-83FA-83123D35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36912"/>
            <a:ext cx="5122912" cy="9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Cenni sulla radice cubica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3B074-D4B5-4308-AD1B-77216FE1E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L’estrazione di radice cubica è l’operazione inversa dell’elevamento al cubo.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radice cubica </a:t>
            </a:r>
            <a:r>
              <a:rPr lang="it-IT" dirty="0">
                <a:effectLst/>
              </a:rPr>
              <a:t>di un numero (radicando) è quel numero che elevato al cubo dà come risultato il radicando.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it-IT" dirty="0">
                <a:effectLst/>
              </a:rPr>
              <a:t>Un </a:t>
            </a:r>
            <a:r>
              <a:rPr lang="it-IT" b="1" dirty="0">
                <a:effectLst/>
              </a:rPr>
              <a:t>cubo perfetto </a:t>
            </a:r>
            <a:r>
              <a:rPr lang="it-IT" dirty="0">
                <a:effectLst/>
              </a:rPr>
              <a:t>è un numero che si ottiene elevando al cubo un numero naturale.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Scomponendo in fattori primi un cubo perfetto si nota che gli esponenti sono multipli di 3, pertanto: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radice cubica </a:t>
            </a:r>
            <a:r>
              <a:rPr lang="it-IT" dirty="0">
                <a:effectLst/>
              </a:rPr>
              <a:t>di un numero che è un cubo perfetto si calcola scomponendolo in fattori primi e poi </a:t>
            </a:r>
            <a:r>
              <a:rPr lang="it-IT" b="1" dirty="0">
                <a:effectLst/>
              </a:rPr>
              <a:t>dividendo per tre gli esponenti </a:t>
            </a:r>
            <a:r>
              <a:rPr lang="it-IT" dirty="0">
                <a:effectLst/>
              </a:rPr>
              <a:t>dei suoi fattori.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it-IT" dirty="0">
                <a:effectLst/>
              </a:rPr>
              <a:t>L’uso delle tavole per l’estrazione della radice cubica è analogo a quello per l’estrazione della radice quadrata.</a:t>
            </a:r>
            <a:endParaRPr lang="it-IT" dirty="0"/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E9BA9E-1873-FA4B-A237-AEBEC36FA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52"/>
          <a:stretch/>
        </p:blipFill>
        <p:spPr>
          <a:xfrm>
            <a:off x="539552" y="3583970"/>
            <a:ext cx="3096344" cy="3490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06AEC74-A442-C145-89B7-FD494A06D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18"/>
          <a:stretch/>
        </p:blipFill>
        <p:spPr>
          <a:xfrm>
            <a:off x="4427984" y="3583970"/>
            <a:ext cx="3922134" cy="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Numeri irrazionali</a:t>
            </a:r>
            <a:br>
              <a:rPr lang="it-IT" sz="4000" b="1" dirty="0"/>
            </a:br>
            <a:r>
              <a:rPr lang="it-IT" sz="4000" b="1" dirty="0"/>
              <a:t>ed estrazione di radice quadrata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2E3BFD-FCC6-0E43-AA08-6B956675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79" y="3140968"/>
            <a:ext cx="6084251" cy="285471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1F6092-801C-544C-BC20-2C71C1C3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4973"/>
            <a:ext cx="2510006" cy="115748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3B074-D4B5-4308-AD1B-77216FE1E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L’operazione di estrazione di radice ci ha fatto scoprire un nuovo tipo di numeri: i </a:t>
            </a:r>
            <a:r>
              <a:rPr lang="it-IT" b="1" dirty="0">
                <a:effectLst/>
              </a:rPr>
              <a:t>numeri decimali illimitati non periodici </a:t>
            </a:r>
            <a:r>
              <a:rPr lang="it-IT" dirty="0">
                <a:effectLst/>
              </a:rPr>
              <a:t>(numeri in cui non esiste un gruppo di cifre che si ripete periodicamente). 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Questi numeri non possono essere scritti sotto forma di frazione </a:t>
            </a:r>
            <a:r>
              <a:rPr lang="it-IT" dirty="0">
                <a:effectLst/>
              </a:rPr>
              <a:t>poiché una frazione genera solo numeri decimali finiti o decimali illimitati periodici semplici o misti.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 numero decimale illimitato non periodico si dice </a:t>
            </a:r>
            <a:r>
              <a:rPr lang="it-IT" b="1" dirty="0">
                <a:effectLst/>
              </a:rPr>
              <a:t>numero irrazionale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 numeri irrazionali positivi appartengono all’insieme </a:t>
            </a:r>
            <a:r>
              <a:rPr lang="it-IT" b="1">
                <a:effectLst/>
              </a:rPr>
              <a:t>I</a:t>
            </a:r>
            <a:r>
              <a:rPr lang="it-IT" b="1" baseline="30000">
                <a:effectLst/>
              </a:rPr>
              <a:t>+</a:t>
            </a:r>
            <a:r>
              <a:rPr lang="it-IT" b="1" baseline="30000" dirty="0"/>
              <a:t>.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92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Estrazione di radice quadrata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3B074-D4B5-4308-AD1B-77216FE1E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L’operazione inversa dell’elevamento al quadrato di un numero </a:t>
            </a:r>
            <a:r>
              <a:rPr lang="it-IT" dirty="0">
                <a:effectLst/>
              </a:rPr>
              <a:t>si chiama </a:t>
            </a:r>
            <a:r>
              <a:rPr lang="it-IT" b="1" dirty="0">
                <a:effectLst/>
              </a:rPr>
              <a:t>estrazione di radice quadrata </a:t>
            </a:r>
            <a:r>
              <a:rPr lang="it-IT" dirty="0">
                <a:effectLst/>
              </a:rPr>
              <a:t>o semplicemente </a:t>
            </a:r>
            <a:r>
              <a:rPr lang="it-IT" b="1" dirty="0">
                <a:effectLst/>
              </a:rPr>
              <a:t>radice quadrata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radice quadrata di un numero (</a:t>
            </a:r>
            <a:r>
              <a:rPr lang="it-IT" b="1" dirty="0">
                <a:effectLst/>
              </a:rPr>
              <a:t>radicando</a:t>
            </a:r>
            <a:r>
              <a:rPr lang="it-IT" dirty="0">
                <a:effectLst/>
              </a:rPr>
              <a:t>) è quel numero che elevato al quadrato dà come risultato il radicando stesso cioè il numero sotto radice.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745BBC-7A26-E040-B54C-447696A0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2276872"/>
            <a:ext cx="6588224" cy="10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della radice quadrata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RADICE QUADRATA DI UN PRODOTTO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radice quadrata di un prodotto è uguale al prodotto delle radici quadrate dei singoli fattori: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  <m:r>
                          <m:rPr>
                            <m:nor/>
                          </m:rPr>
                          <a:rPr lang="it-IT" b="1" dirty="0"/>
                          <m:t> × </m:t>
                        </m:r>
                        <m:r>
                          <m:rPr>
                            <m:nor/>
                          </m:rPr>
                          <a:rPr lang="it-IT" b="1" i="1" dirty="0"/>
                          <m:t>b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it-IT" b="1" dirty="0">
                    <a:effectLst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</m:e>
                    </m:rad>
                    <m:r>
                      <a:rPr lang="it-IT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effectLst/>
                  </a:rPr>
                  <a:t>×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b</m:t>
                        </m:r>
                      </m:e>
                    </m:rad>
                    <m:r>
                      <a:rPr lang="it-IT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	con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b </a:t>
                </a:r>
                <a:r>
                  <a:rPr lang="it-IT" dirty="0">
                    <a:effectLst/>
                  </a:rPr>
                  <a:t>∈ </a:t>
                </a:r>
                <a:r>
                  <a:rPr lang="it-IT" b="1" dirty="0">
                    <a:effectLst/>
                  </a:rPr>
                  <a:t>Q</a:t>
                </a:r>
                <a:r>
                  <a:rPr lang="it-IT" b="1" baseline="30000" dirty="0">
                    <a:effectLst/>
                  </a:rPr>
                  <a:t>+</a:t>
                </a:r>
              </a:p>
              <a:p>
                <a:pPr marL="0" indent="0">
                  <a:buNone/>
                </a:pPr>
                <a:endParaRPr lang="it-IT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Esempio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it-IT" b="0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dirty="0"/>
                          <m:t>×</m:t>
                        </m:r>
                        <m:r>
                          <m:rPr>
                            <m:nor/>
                          </m:rPr>
                          <a:rPr lang="it-IT" b="0" i="0" dirty="0" smtClean="0"/>
                          <m:t> 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0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it-IT" b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0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it-IT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/>
                      <m:t>×</m:t>
                    </m:r>
                  </m:oMath>
                </a14:m>
                <a:r>
                  <a:rPr lang="it-IT" dirty="0"/>
                  <a:t> 4 = 20</a:t>
                </a:r>
              </a:p>
              <a:p>
                <a:pPr marL="0" indent="0">
                  <a:buNone/>
                </a:pPr>
                <a:r>
                  <a:rPr lang="it-IT" dirty="0"/>
                  <a:t>oppure: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it-IT" b="0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dirty="0"/>
                          <m:t>×</m:t>
                        </m:r>
                        <m:r>
                          <m:rPr>
                            <m:nor/>
                          </m:rPr>
                          <a:rPr lang="it-IT" b="0" i="0" dirty="0" smtClean="0"/>
                          <m:t> 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= 20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8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della radice quadrata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RADICE QUADRATA DI UN QUOZIENTE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radice quadrata di un quoziente è uguale al quoziente fra le radici quadrate del dividendo e del divisore:	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  <m:r>
                          <m:rPr>
                            <m:nor/>
                          </m:rPr>
                          <a:rPr lang="it-IT" b="1" dirty="0"/>
                          <m:t> 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:</m:t>
                        </m:r>
                        <m:r>
                          <m:rPr>
                            <m:nor/>
                          </m:rPr>
                          <a:rPr lang="it-IT" b="1" dirty="0"/>
                          <m:t> </m:t>
                        </m:r>
                        <m:r>
                          <m:rPr>
                            <m:nor/>
                          </m:rPr>
                          <a:rPr lang="it-IT" b="1" i="1" dirty="0"/>
                          <m:t>b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it-IT" b="1" dirty="0">
                    <a:effectLst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</m:e>
                    </m:rad>
                    <m:r>
                      <a:rPr lang="it-IT" b="1" i="0" smtClean="0">
                        <a:effectLst/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it-IT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b</m:t>
                        </m:r>
                      </m:e>
                    </m:rad>
                    <m:r>
                      <a:rPr lang="it-IT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	con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b </a:t>
                </a:r>
                <a:r>
                  <a:rPr lang="it-IT" dirty="0">
                    <a:effectLst/>
                  </a:rPr>
                  <a:t>∈ </a:t>
                </a:r>
                <a:r>
                  <a:rPr lang="it-IT" b="1" dirty="0">
                    <a:effectLst/>
                  </a:rPr>
                  <a:t>Q</a:t>
                </a:r>
                <a:r>
                  <a:rPr lang="it-IT" b="1" baseline="30000" dirty="0">
                    <a:effectLst/>
                  </a:rPr>
                  <a:t>+</a:t>
                </a:r>
              </a:p>
              <a:p>
                <a:pPr marL="0" indent="0">
                  <a:buNone/>
                </a:pP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Esempio</a:t>
                </a:r>
                <a:endParaRPr lang="it-IT" i="1" dirty="0">
                  <a:effectLst/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36 :9</m:t>
                        </m:r>
                      </m:e>
                    </m:rad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 lang="it-IT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it-IT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it-IT" dirty="0"/>
                  <a:t> 3 = 2</a:t>
                </a:r>
              </a:p>
              <a:p>
                <a:pPr marL="0" indent="0">
                  <a:buNone/>
                </a:pPr>
                <a:r>
                  <a:rPr lang="it-IT" dirty="0"/>
                  <a:t>oppure: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36 :9</m:t>
                        </m:r>
                      </m:e>
                    </m:rad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= 2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 r="-4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70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Proprietà della radice quadrata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RADICE QUADRATA DI UNA POTENZA CON ESPONENTE PARI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radice quadrata di una potenza con esponente pari è una potenza avente per base la stessa base e per esponente la metà dell’esponente del radicando:	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  <m:r>
                          <m:rPr>
                            <m:nor/>
                          </m:rPr>
                          <a:rPr lang="it-IT" b="1" i="0" baseline="30000" dirty="0" smtClean="0"/>
                          <m:t>2</m:t>
                        </m:r>
                        <m:r>
                          <a:rPr lang="it-IT" b="1" i="1" baseline="30000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t-IT" b="1" i="1" baseline="300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it-IT" b="1" dirty="0">
                    <a:effectLst/>
                  </a:rPr>
                  <a:t>=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30000" dirty="0">
                    <a:effectLst/>
                  </a:rPr>
                  <a:t>n</a:t>
                </a:r>
                <a:r>
                  <a:rPr lang="it-IT" dirty="0">
                    <a:effectLst/>
                  </a:rPr>
                  <a:t>	con </a:t>
                </a:r>
                <a:r>
                  <a:rPr lang="it-IT" i="1" dirty="0">
                    <a:effectLst/>
                  </a:rPr>
                  <a:t>a </a:t>
                </a:r>
                <a:r>
                  <a:rPr lang="it-IT" dirty="0">
                    <a:effectLst/>
                  </a:rPr>
                  <a:t>∈ </a:t>
                </a:r>
                <a:r>
                  <a:rPr lang="it-IT" b="1" dirty="0">
                    <a:effectLst/>
                  </a:rPr>
                  <a:t>Q</a:t>
                </a:r>
                <a:r>
                  <a:rPr lang="it-IT" b="1" baseline="30000" dirty="0">
                    <a:effectLst/>
                  </a:rPr>
                  <a:t>+ 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e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i="1" dirty="0"/>
                  <a:t>n </a:t>
                </a:r>
                <a:r>
                  <a:rPr lang="it-IT" dirty="0"/>
                  <a:t>∈ </a:t>
                </a:r>
                <a:r>
                  <a:rPr lang="it-IT" b="1" dirty="0"/>
                  <a:t>N</a:t>
                </a:r>
                <a:endParaRPr lang="it-IT" b="1" baseline="30000" dirty="0">
                  <a:effectLst/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Esempio</a:t>
                </a:r>
                <a:endParaRPr lang="it-IT" i="1" dirty="0">
                  <a:effectLst/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dirty="0"/>
                          <m:t>7</m:t>
                        </m:r>
                        <m:r>
                          <m:rPr>
                            <m:nor/>
                          </m:rPr>
                          <a:rPr lang="it-IT" baseline="30000" dirty="0"/>
                          <m:t>6 </m:t>
                        </m:r>
                      </m:e>
                    </m:rad>
                  </m:oMath>
                </a14:m>
                <a:r>
                  <a:rPr lang="it-IT" dirty="0"/>
                  <a:t> = 7</a:t>
                </a:r>
                <a:r>
                  <a:rPr lang="it-IT" baseline="30000" dirty="0"/>
                  <a:t>3</a:t>
                </a:r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:r>
                  <a:rPr lang="it-IT" dirty="0"/>
                  <a:t>infatti:</a:t>
                </a:r>
                <a:endParaRPr lang="it-IT" baseline="30000" dirty="0"/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(7</m:t>
                    </m:r>
                    <m:r>
                      <m:rPr>
                        <m:nor/>
                      </m:rPr>
                      <a:rPr lang="it-IT" baseline="30000" dirty="0"/>
                      <m:t>3</m:t>
                    </m:r>
                    <m:r>
                      <m:rPr>
                        <m:nor/>
                      </m:rPr>
                      <a:rPr lang="it-IT" dirty="0"/>
                      <m:t>)</m:t>
                    </m:r>
                    <m:r>
                      <m:rPr>
                        <m:nor/>
                      </m:rPr>
                      <a:rPr lang="it-IT" baseline="30000" dirty="0"/>
                      <m:t>2</m:t>
                    </m:r>
                    <m:r>
                      <a:rPr lang="it-IT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= 7</a:t>
                </a:r>
                <a:r>
                  <a:rPr lang="it-IT" baseline="30000" dirty="0"/>
                  <a:t>3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aseline="30000" dirty="0"/>
                      <m:t>×</m:t>
                    </m:r>
                    <m:r>
                      <m:rPr>
                        <m:nor/>
                      </m:rPr>
                      <a:rPr lang="it-IT" b="0" i="0" baseline="30000" dirty="0" smtClean="0"/>
                      <m:t> </m:t>
                    </m:r>
                  </m:oMath>
                </a14:m>
                <a:r>
                  <a:rPr lang="it-IT" baseline="30000" dirty="0"/>
                  <a:t>2 </a:t>
                </a:r>
                <a:r>
                  <a:rPr lang="it-IT" dirty="0"/>
                  <a:t>= 7</a:t>
                </a:r>
                <a:r>
                  <a:rPr lang="it-IT" baseline="30000" dirty="0"/>
                  <a:t>6</a:t>
                </a:r>
              </a:p>
              <a:p>
                <a:pPr marL="0" indent="0">
                  <a:buNone/>
                </a:pPr>
                <a:endParaRPr lang="it-IT" baseline="30000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1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Quadrati perfetti</a:t>
            </a:r>
            <a:br>
              <a:rPr lang="it-IT" sz="4000" b="1" dirty="0"/>
            </a:br>
            <a:r>
              <a:rPr lang="it-IT" sz="4000" b="1" dirty="0"/>
              <a:t>e radici quadrate esatte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Un </a:t>
                </a:r>
                <a:r>
                  <a:rPr lang="it-IT" b="1" dirty="0">
                    <a:effectLst/>
                  </a:rPr>
                  <a:t>quadrato perfetto </a:t>
                </a:r>
                <a:r>
                  <a:rPr lang="it-IT" dirty="0">
                    <a:effectLst/>
                  </a:rPr>
                  <a:t>è un numero che si ottiene elevando al quadrato un numero naturale: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dirty="0">
                    <a:effectLst/>
                  </a:rPr>
                  <a:t>225 è un quadrato perfetto poiché 15</a:t>
                </a:r>
                <a:r>
                  <a:rPr lang="it-IT" baseline="30000" dirty="0">
                    <a:effectLst/>
                  </a:rPr>
                  <a:t>2</a:t>
                </a:r>
                <a:r>
                  <a:rPr lang="it-IT" dirty="0">
                    <a:effectLst/>
                  </a:rPr>
                  <a:t> = 225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radice quadrata di un quadrato perfetto è </a:t>
                </a:r>
                <a:r>
                  <a:rPr lang="it-IT" b="1" dirty="0">
                    <a:effectLst/>
                  </a:rPr>
                  <a:t>esatta</a:t>
                </a:r>
                <a:r>
                  <a:rPr lang="it-IT" dirty="0">
                    <a:effectLst/>
                  </a:rPr>
                  <a:t>: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it-IT" dirty="0"/>
                          <m:t>225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 = 15</a:t>
                </a:r>
              </a:p>
              <a:p>
                <a:pPr marL="0" indent="0">
                  <a:buNone/>
                </a:pPr>
                <a:endParaRPr lang="it-IT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un numero termina con le cifre 2, 3, 7, 8 o con un numero dispari di zeri </a:t>
                </a:r>
                <a:r>
                  <a:rPr lang="it-IT" b="1" dirty="0">
                    <a:effectLst/>
                  </a:rPr>
                  <a:t>non è un quadrato perfetto</a:t>
                </a:r>
                <a:r>
                  <a:rPr lang="it-IT" dirty="0">
                    <a:effectLst/>
                  </a:rPr>
                  <a:t>.</a:t>
                </a:r>
                <a:endParaRPr lang="it-IT" baseline="30000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Se un numero termina con le cifre 1, 4, 5, 6, 9 o con un numero pari di zeri </a:t>
                </a:r>
                <a:r>
                  <a:rPr lang="it-IT" b="1" dirty="0">
                    <a:effectLst/>
                  </a:rPr>
                  <a:t>può essere un quadrato perfetto</a:t>
                </a:r>
                <a:r>
                  <a:rPr lang="it-IT" dirty="0">
                    <a:effectLst/>
                  </a:rPr>
                  <a:t>.</a:t>
                </a:r>
                <a:endParaRPr lang="it-IT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Un numero </a:t>
                </a:r>
                <a:r>
                  <a:rPr lang="it-IT" b="1" dirty="0">
                    <a:effectLst/>
                  </a:rPr>
                  <a:t>è un quadrato perfetto </a:t>
                </a:r>
                <a:r>
                  <a:rPr lang="it-IT" dirty="0">
                    <a:effectLst/>
                  </a:rPr>
                  <a:t>se tutti gli esponenti dei suoi fattori sono pari.</a:t>
                </a:r>
                <a:endParaRPr lang="it-IT" baseline="30000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 r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Radice quadrata approssimata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i numeri che non sono quadrati perfetti non esiste la radice quadrata esatta.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Se consideriamo il numero 7, che è compreso tra i quadrati perfetti 4 e 9, possiamo osservare che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 sarà compresa tra 2, il più grande numero naturale che elevato alla seconda non supera 7, e 3, il più piccolo numero naturale che elevato alla seconda supera 7, quindi: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it-IT" dirty="0"/>
                  <a:t> = 2,64575131106459…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che è un’approssimazione del risultato vero che è un numero con infinite cifre decimali che si ripetono senza un ordine preciso.</a:t>
                </a:r>
              </a:p>
              <a:p>
                <a:pPr marL="0" indent="0">
                  <a:buNone/>
                </a:pP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La radice quadrata di un numero che non è un quadrato perfetto è un numero decimale illimitato non periodico.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Questi numeri sono detti </a:t>
                </a:r>
                <a:r>
                  <a:rPr lang="it-IT" b="1" dirty="0">
                    <a:effectLst/>
                  </a:rPr>
                  <a:t>irrazionali</a:t>
                </a:r>
                <a:r>
                  <a:rPr lang="it-IT" dirty="0">
                    <a:effectLst/>
                  </a:rPr>
                  <a:t>.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 r="-7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02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Radice quadrata approssimata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radice quadrata di un numero naturale approssimata </a:t>
                </a:r>
                <a:r>
                  <a:rPr lang="it-IT" b="1" dirty="0">
                    <a:effectLst/>
                  </a:rPr>
                  <a:t>per difetto </a:t>
                </a:r>
                <a:r>
                  <a:rPr lang="it-IT" dirty="0">
                    <a:effectLst/>
                  </a:rPr>
                  <a:t>a meno di una unità è il </a:t>
                </a:r>
                <a:r>
                  <a:rPr lang="it-IT" b="1" dirty="0">
                    <a:effectLst/>
                  </a:rPr>
                  <a:t>più grande numero naturale il cui quadrato è minore del radicando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it-IT" dirty="0">
                    <a:effectLst/>
                  </a:rPr>
                  <a:t>La radice quadrata di un numero naturale approssimata </a:t>
                </a:r>
                <a:r>
                  <a:rPr lang="it-IT" b="1" dirty="0">
                    <a:effectLst/>
                  </a:rPr>
                  <a:t>per eccesso </a:t>
                </a:r>
                <a:r>
                  <a:rPr lang="it-IT" dirty="0">
                    <a:effectLst/>
                  </a:rPr>
                  <a:t>a meno di una unità è il </a:t>
                </a:r>
                <a:r>
                  <a:rPr lang="it-IT" b="1" dirty="0">
                    <a:effectLst/>
                  </a:rPr>
                  <a:t>più piccolo numero naturale il cui quadrato è maggiore del radicando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it-IT" dirty="0">
                    <a:effectLst/>
                  </a:rPr>
                  <a:t>Torniamo al calcolo della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2 è la radice quadrata di 7 approssimata per difetto a meno di una unità;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3 è la radice quadrata di 7 approssimata per eccesso a meno di una unità.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9A569E76-40DF-5649-8EA7-230F9FD5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62" y="4221088"/>
            <a:ext cx="6519875" cy="16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9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A8F78-DA25-4E95-B726-0A734FC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Uso delle tavole numeriche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determinare la radice quadrata di un numero possiamo usare sia le tavole numeriche sia la calcolatrice.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RADICE QUADRATA DI UN NUMERO NATURALE COMPRESO TRA 1 E 1000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calcolare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327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 cerchiamo il radicando 327 nella colonna (</a:t>
                </a:r>
                <a:r>
                  <a:rPr lang="it-IT" i="1" dirty="0">
                    <a:effectLst/>
                  </a:rPr>
                  <a:t>n</a:t>
                </a:r>
                <a:r>
                  <a:rPr lang="it-IT" dirty="0">
                    <a:effectLst/>
                  </a:rPr>
                  <a:t>) e sulla stessa riga troviamo la sua radice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).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2F3B074-D4B5-4308-AD1B-77216FE1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 r="-7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48167C46-E5D2-C940-A3C0-1E97FC41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623" y="3412537"/>
            <a:ext cx="4360754" cy="17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3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1171</Words>
  <Application>Microsoft Macintosh PowerPoint</Application>
  <PresentationFormat>Presentazione su schermo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Tema di Office</vt:lpstr>
      <vt:lpstr>Radice quadrata</vt:lpstr>
      <vt:lpstr>Estrazione di radice quadrata</vt:lpstr>
      <vt:lpstr>Proprietà della radice quadrata</vt:lpstr>
      <vt:lpstr>Proprietà della radice quadrata</vt:lpstr>
      <vt:lpstr>Proprietà della radice quadrata</vt:lpstr>
      <vt:lpstr>Quadrati perfetti e radici quadrate esatte</vt:lpstr>
      <vt:lpstr>Radice quadrata approssimata</vt:lpstr>
      <vt:lpstr>Radice quadrata approssimata</vt:lpstr>
      <vt:lpstr>Uso delle tavole numeriche</vt:lpstr>
      <vt:lpstr>Uso delle tavole numeriche</vt:lpstr>
      <vt:lpstr>Uso delle tavole numeriche</vt:lpstr>
      <vt:lpstr>Espressioni</vt:lpstr>
      <vt:lpstr>Espressioni</vt:lpstr>
      <vt:lpstr>Cenni sulla radice cubica</vt:lpstr>
      <vt:lpstr>Numeri irrazionali ed estrazione di radice quadrata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51</cp:revision>
  <dcterms:created xsi:type="dcterms:W3CDTF">2020-05-11T09:05:56Z</dcterms:created>
  <dcterms:modified xsi:type="dcterms:W3CDTF">2021-04-09T13:41:21Z</dcterms:modified>
</cp:coreProperties>
</file>